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89" r:id="rId5"/>
    <p:sldId id="287" r:id="rId6"/>
    <p:sldId id="288" r:id="rId7"/>
    <p:sldId id="290" r:id="rId8"/>
    <p:sldId id="293" r:id="rId9"/>
    <p:sldId id="292" r:id="rId10"/>
    <p:sldId id="259" r:id="rId11"/>
    <p:sldId id="258" r:id="rId12"/>
    <p:sldId id="261" r:id="rId13"/>
    <p:sldId id="262" r:id="rId14"/>
    <p:sldId id="264" r:id="rId15"/>
    <p:sldId id="263" r:id="rId16"/>
    <p:sldId id="265" r:id="rId17"/>
    <p:sldId id="267" r:id="rId18"/>
    <p:sldId id="268" r:id="rId19"/>
    <p:sldId id="269" r:id="rId20"/>
    <p:sldId id="270" r:id="rId21"/>
    <p:sldId id="260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75" r:id="rId34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45" d="100"/>
          <a:sy n="45" d="100"/>
        </p:scale>
        <p:origin x="7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11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11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86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69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2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41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4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0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8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03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D006-F70C-4120-848E-90C11278C46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DE72-6DAE-4747-A8BB-C73B8E51E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2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707775"/>
            <a:ext cx="9144000" cy="180218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私立入試直前指導（５校時）</a:t>
            </a:r>
            <a:br>
              <a:rPr kumimoji="1" lang="en-US" altLang="ja-JP" dirty="0"/>
            </a:br>
            <a:r>
              <a:rPr kumimoji="1" lang="ja-JP" altLang="en-US" dirty="0"/>
              <a:t>公立入試ガイダンス（６校時）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408863"/>
            <a:ext cx="9144000" cy="741362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令和６年１月１９日（金）</a:t>
            </a:r>
          </a:p>
        </p:txBody>
      </p:sp>
    </p:spTree>
    <p:extLst>
      <p:ext uri="{BB962C8B-B14F-4D97-AF65-F5344CB8AC3E}">
        <p14:creationId xmlns:p14="http://schemas.microsoft.com/office/powerpoint/2010/main" val="388902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公立</a:t>
            </a:r>
            <a:r>
              <a:rPr lang="ja-JP" altLang="en-US" dirty="0"/>
              <a:t>入試と私立の延納手続きについて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38545"/>
              </p:ext>
            </p:extLst>
          </p:nvPr>
        </p:nvGraphicFramePr>
        <p:xfrm>
          <a:off x="838199" y="1825623"/>
          <a:ext cx="10655531" cy="465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1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5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公立高校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私立高校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77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入試日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２月２１日（学力検査）</a:t>
                      </a:r>
                      <a:endParaRPr kumimoji="1" lang="en-US" altLang="ja-JP" sz="3200" dirty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２月２２日（実技・面接）</a:t>
                      </a:r>
                      <a:endParaRPr kumimoji="1" lang="en-US" altLang="ja-JP" sz="3200" dirty="0"/>
                    </a:p>
                    <a:p>
                      <a:endParaRPr kumimoji="1" lang="ja-JP" altLang="en-US" sz="3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4000" dirty="0"/>
                        <a:t>学校によっては、</a:t>
                      </a:r>
                      <a:endParaRPr kumimoji="1" lang="en-US" altLang="ja-JP" sz="4000" dirty="0"/>
                    </a:p>
                    <a:p>
                      <a:r>
                        <a:rPr kumimoji="1" lang="ja-JP" altLang="en-US" sz="4000" dirty="0">
                          <a:solidFill>
                            <a:srgbClr val="FF0000"/>
                          </a:solidFill>
                        </a:rPr>
                        <a:t>延納手続き</a:t>
                      </a:r>
                      <a:r>
                        <a:rPr kumimoji="1" lang="ja-JP" altLang="en-US" sz="4000" dirty="0"/>
                        <a:t>を行い、公立高校の合格発表（当日・翌日）まで入学手続きを待ってもらう必要がある</a:t>
                      </a:r>
                      <a:endParaRPr kumimoji="1" lang="en-US" altLang="ja-JP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12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学力検査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５科目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827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調査書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各学校のそれぞれの選抜基準によって点数化される。</a:t>
                      </a:r>
                      <a:endParaRPr kumimoji="1" lang="en-US" altLang="ja-JP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8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今後の</a:t>
            </a:r>
            <a:r>
              <a:rPr kumimoji="1" lang="ja-JP" altLang="en-US" dirty="0"/>
              <a:t>スケジュール　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28756"/>
              </p:ext>
            </p:extLst>
          </p:nvPr>
        </p:nvGraphicFramePr>
        <p:xfrm>
          <a:off x="416859" y="1277838"/>
          <a:ext cx="10936941" cy="521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9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実施日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4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１月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日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～２月１日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公立高校　願書担任チェック期間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95291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２月５日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/>
                        <a:t>公立高校　郵送出願最終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/>
                        <a:t>２月８～９日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/>
                        <a:t>公立高校　持参出願期間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19305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２月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日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志願先変更期間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２月</a:t>
                      </a:r>
                      <a:r>
                        <a:rPr kumimoji="1" lang="en-US" altLang="ja-JP" sz="2400" dirty="0"/>
                        <a:t>21</a:t>
                      </a:r>
                      <a:r>
                        <a:rPr kumimoji="1" lang="ja-JP" altLang="en-US" sz="2400" dirty="0"/>
                        <a:t>～</a:t>
                      </a:r>
                      <a:r>
                        <a:rPr kumimoji="1" lang="en-US" altLang="ja-JP" sz="2400" dirty="0"/>
                        <a:t>22</a:t>
                      </a:r>
                      <a:r>
                        <a:rPr kumimoji="1" lang="ja-JP" altLang="en-US" sz="2400" dirty="0"/>
                        <a:t>日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公立高校学力検査／面接・実技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79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月１日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公立高校合格発表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8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公立</a:t>
            </a:r>
            <a:r>
              <a:rPr kumimoji="1" lang="ja-JP" altLang="en-US" dirty="0"/>
              <a:t>高校の入試について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rgbClr val="FF0000"/>
                </a:solidFill>
              </a:rPr>
              <a:t>➀ほぼすべての高校で問題は一緒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3600" dirty="0"/>
              <a:t>※</a:t>
            </a:r>
            <a:r>
              <a:rPr lang="ja-JP" altLang="en-US" sz="3600" dirty="0"/>
              <a:t>高校により学校選択問題（数・英）を採用（２２校）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②</a:t>
            </a:r>
            <a:r>
              <a:rPr kumimoji="1" lang="ja-JP" altLang="en-US" sz="3600" dirty="0"/>
              <a:t>１校だけ受験することができる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③志願先変更期間に、一度だけ志望校を変更できる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④選抜方法は「学力検査の得点」に「調査書の得点」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「実技検査・面接の得点（実施時）」を足した上位から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合格する。</a:t>
            </a:r>
            <a:r>
              <a:rPr lang="en-US" altLang="ja-JP" sz="3600" dirty="0"/>
              <a:t>※</a:t>
            </a:r>
            <a:r>
              <a:rPr lang="ja-JP" altLang="en-US" sz="3600" dirty="0"/>
              <a:t>高校によって割合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6059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公立高校での選抜方法について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32256" y="4290968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面接・実技検査　２月２２日（木）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32256" y="2924909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調査書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432257" y="1558851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学力検査　２月２１日（水）</a:t>
            </a:r>
          </a:p>
        </p:txBody>
      </p:sp>
    </p:spTree>
    <p:extLst>
      <p:ext uri="{BB962C8B-B14F-4D97-AF65-F5344CB8AC3E}">
        <p14:creationId xmlns:p14="http://schemas.microsoft.com/office/powerpoint/2010/main" val="172843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公立高校での選抜方法について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32256" y="4290968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面接・実技検査　 ２月２２日（木）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32256" y="2924909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調査書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432257" y="1558851"/>
            <a:ext cx="11249891" cy="1235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学力検査　 ２月２１日（水）</a:t>
            </a:r>
          </a:p>
        </p:txBody>
      </p:sp>
    </p:spTree>
    <p:extLst>
      <p:ext uri="{BB962C8B-B14F-4D97-AF65-F5344CB8AC3E}">
        <p14:creationId xmlns:p14="http://schemas.microsoft.com/office/powerpoint/2010/main" val="255596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学力検査　２月２１日（水）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学校選択問題を採用する学校　２２校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浦和　浦和一女　浦和西　大宮　春日部　</a:t>
            </a:r>
            <a:r>
              <a:rPr lang="ja-JP" altLang="en-US" dirty="0"/>
              <a:t>川口市立</a:t>
            </a:r>
            <a:endParaRPr kumimoji="1" lang="en-US" altLang="ja-JP" dirty="0"/>
          </a:p>
          <a:p>
            <a:r>
              <a:rPr lang="ja-JP" altLang="en-US" dirty="0"/>
              <a:t>川口北　川越　川越女子　川越南　蕨　市立浦和　など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傾斜配点を採用する学校　１２校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大宮（理数）　大宮光陵（外国語）　春日部東（人文）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川口市立（理数）　</a:t>
            </a:r>
            <a:r>
              <a:rPr lang="ja-JP" altLang="en-US" dirty="0"/>
              <a:t>所沢北</a:t>
            </a:r>
            <a:r>
              <a:rPr kumimoji="1" lang="ja-JP" altLang="en-US" dirty="0"/>
              <a:t>（理数）　南稜（外国語）　など</a:t>
            </a:r>
          </a:p>
        </p:txBody>
      </p:sp>
      <p:sp>
        <p:nvSpPr>
          <p:cNvPr id="4" name="下矢印 3"/>
          <p:cNvSpPr/>
          <p:nvPr/>
        </p:nvSpPr>
        <p:spPr>
          <a:xfrm>
            <a:off x="4688378" y="2355273"/>
            <a:ext cx="2227811" cy="432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580312" y="4608022"/>
            <a:ext cx="2227811" cy="432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5978" y="1590502"/>
            <a:ext cx="9725891" cy="23386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25978" y="4114800"/>
            <a:ext cx="9725891" cy="1947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37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公立高校での選抜方法について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32256" y="4290968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面接・実技検査　 ２月２２日（木）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32256" y="2924909"/>
            <a:ext cx="11249891" cy="1235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調査書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432257" y="1558851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学力検査　 ２月２１日（水）</a:t>
            </a:r>
          </a:p>
        </p:txBody>
      </p:sp>
    </p:spTree>
    <p:extLst>
      <p:ext uri="{BB962C8B-B14F-4D97-AF65-F5344CB8AC3E}">
        <p14:creationId xmlns:p14="http://schemas.microsoft.com/office/powerpoint/2010/main" val="387944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8448" y="298623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調査書について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561" t="11975" r="30508" b="4602"/>
          <a:stretch/>
        </p:blipFill>
        <p:spPr>
          <a:xfrm>
            <a:off x="6916189" y="298623"/>
            <a:ext cx="4394662" cy="6278090"/>
          </a:xfrm>
          <a:prstGeom prst="rect">
            <a:avLst/>
          </a:prstGeom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321425" y="1709246"/>
            <a:ext cx="7034116" cy="4351338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３年間の成績、部活動、</a:t>
            </a:r>
            <a:endParaRPr kumimoji="1"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欠席、表彰関係などを記載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・２学期終業式で渡した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　通知書の内容と同じものを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　志望校に提出します。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77741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公立高校での選抜方法について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32256" y="4290968"/>
            <a:ext cx="11249891" cy="1235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面接・実技検査　 ２月２２日（木）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32256" y="2924909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調査書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432257" y="1558851"/>
            <a:ext cx="11249891" cy="123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学力検査　 ２月２１日（水）</a:t>
            </a:r>
          </a:p>
        </p:txBody>
      </p:sp>
    </p:spTree>
    <p:extLst>
      <p:ext uri="{BB962C8B-B14F-4D97-AF65-F5344CB8AC3E}">
        <p14:creationId xmlns:p14="http://schemas.microsoft.com/office/powerpoint/2010/main" val="9717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面接・実技検査　　２月</a:t>
            </a:r>
            <a:r>
              <a:rPr lang="ja-JP" altLang="en-US" dirty="0"/>
              <a:t>２２</a:t>
            </a:r>
            <a:r>
              <a:rPr kumimoji="1" lang="ja-JP" altLang="en-US" dirty="0"/>
              <a:t>日（木）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407" y="195809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面接　　全４６＋定２４＝７０校が実施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川口工業、川口青陵、川口東、鳩ケ谷、戸田翔陽、川口市立（スポ科）</a:t>
            </a:r>
            <a:endParaRPr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など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実技検査　７校が実施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伊奈学園総合（スポーツ科学・芸術）、大宮光陵（美術・音楽・書道）</a:t>
            </a:r>
            <a:endParaRPr lang="en-US" altLang="ja-JP" dirty="0"/>
          </a:p>
          <a:p>
            <a:r>
              <a:rPr lang="ja-JP" altLang="en-US" dirty="0"/>
              <a:t>大宮東（体育）、ふじみ野（スポーツサイエンス）など</a:t>
            </a:r>
            <a:endParaRPr lang="en-US" altLang="ja-JP" dirty="0"/>
          </a:p>
        </p:txBody>
      </p:sp>
      <p:sp>
        <p:nvSpPr>
          <p:cNvPr id="4" name="下矢印 3"/>
          <p:cNvSpPr/>
          <p:nvPr/>
        </p:nvSpPr>
        <p:spPr>
          <a:xfrm>
            <a:off x="3956858" y="2360815"/>
            <a:ext cx="2648989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956857" y="4646815"/>
            <a:ext cx="2648989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5978" y="1590502"/>
            <a:ext cx="10789920" cy="23386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5978" y="4119909"/>
            <a:ext cx="10789920" cy="23386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13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C2AB1-C09A-4C4A-B40A-F438DDA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１月２２日、２３日　私立受験日ではない人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C8369-577C-400E-A28A-7B4B37D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5124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/>
              <a:t>２２日（月）通常登校　　　　　　</a:t>
            </a:r>
            <a:r>
              <a:rPr kumimoji="1" lang="en-US" altLang="ja-JP" sz="4000" dirty="0"/>
              <a:t>※</a:t>
            </a:r>
            <a:r>
              <a:rPr kumimoji="1" lang="ja-JP" altLang="en-US" sz="4000" dirty="0"/>
              <a:t>私立受験４９人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　　　　　　</a:t>
            </a:r>
            <a:r>
              <a:rPr kumimoji="1" lang="ja-JP" altLang="en-US" sz="4000" dirty="0"/>
              <a:t>５０</a:t>
            </a:r>
            <a:r>
              <a:rPr kumimoji="1" lang="en-US" altLang="ja-JP" sz="4000" dirty="0"/>
              <a:t>×</a:t>
            </a:r>
            <a:r>
              <a:rPr kumimoji="1" lang="ja-JP" altLang="en-US" sz="4000" dirty="0"/>
              <a:t>３　給食なし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持ち物：自習道具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２３日（火）通常登校　　　　　　</a:t>
            </a:r>
            <a:r>
              <a:rPr kumimoji="1" lang="en-US" altLang="ja-JP" sz="4000" dirty="0"/>
              <a:t>※</a:t>
            </a:r>
            <a:r>
              <a:rPr kumimoji="1" lang="ja-JP" altLang="en-US" sz="4000" dirty="0"/>
              <a:t>私立受験２０人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　　　　　　５０</a:t>
            </a:r>
            <a:r>
              <a:rPr lang="en-US" altLang="ja-JP" sz="4000" dirty="0"/>
              <a:t>×</a:t>
            </a:r>
            <a:r>
              <a:rPr lang="ja-JP" altLang="en-US" sz="4000" dirty="0"/>
              <a:t>３　給食なし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持ち物：自習道具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en-US" altLang="ja-JP" sz="4000" dirty="0">
                <a:solidFill>
                  <a:srgbClr val="FF0000"/>
                </a:solidFill>
              </a:rPr>
              <a:t>※</a:t>
            </a:r>
            <a:r>
              <a:rPr kumimoji="1" lang="ja-JP" altLang="en-US" sz="4000" dirty="0">
                <a:solidFill>
                  <a:srgbClr val="FF0000"/>
                </a:solidFill>
              </a:rPr>
              <a:t>２４日（水）は通常５０</a:t>
            </a:r>
            <a:r>
              <a:rPr kumimoji="1" lang="en-US" altLang="ja-JP" sz="4000" dirty="0">
                <a:solidFill>
                  <a:srgbClr val="FF0000"/>
                </a:solidFill>
              </a:rPr>
              <a:t>×</a:t>
            </a:r>
            <a:r>
              <a:rPr kumimoji="1" lang="ja-JP" altLang="en-US" sz="4000" dirty="0">
                <a:solidFill>
                  <a:srgbClr val="FF0000"/>
                </a:solidFill>
              </a:rPr>
              <a:t>６です。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　教科連絡、給食当番の確認をお願いします</a:t>
            </a:r>
          </a:p>
        </p:txBody>
      </p:sp>
    </p:spTree>
    <p:extLst>
      <p:ext uri="{BB962C8B-B14F-4D97-AF65-F5344CB8AC3E}">
        <p14:creationId xmlns:p14="http://schemas.microsoft.com/office/powerpoint/2010/main" val="61069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/>
          <a:lstStyle/>
          <a:p>
            <a:r>
              <a:rPr kumimoji="1" lang="ja-JP" altLang="en-US" dirty="0"/>
              <a:t>公立高校選抜基準について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87" t="12551" r="31923" b="15644"/>
          <a:stretch/>
        </p:blipFill>
        <p:spPr>
          <a:xfrm>
            <a:off x="1411941" y="1169893"/>
            <a:ext cx="3913094" cy="53229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32275" t="10586" r="33304" b="12065"/>
          <a:stretch/>
        </p:blipFill>
        <p:spPr>
          <a:xfrm>
            <a:off x="5719481" y="995561"/>
            <a:ext cx="3913094" cy="58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29725"/>
            <a:ext cx="10515600" cy="1072123"/>
          </a:xfrm>
        </p:spPr>
        <p:txBody>
          <a:bodyPr/>
          <a:lstStyle/>
          <a:p>
            <a:pPr algn="ctr"/>
            <a:r>
              <a:rPr lang="ja-JP" altLang="en-US" dirty="0"/>
              <a:t>受験料の支払いについて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776106"/>
              </p:ext>
            </p:extLst>
          </p:nvPr>
        </p:nvGraphicFramePr>
        <p:xfrm>
          <a:off x="286869" y="832906"/>
          <a:ext cx="11618259" cy="559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1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69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公立高校（全日）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公立高校（定時）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受験料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2,200</a:t>
                      </a:r>
                      <a:r>
                        <a:rPr kumimoji="1" lang="ja-JP" altLang="en-US" sz="4000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９５０円</a:t>
                      </a:r>
                      <a:endParaRPr kumimoji="1" lang="en-US" altLang="ja-JP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701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5400" dirty="0"/>
                        <a:t>県立高校、</a:t>
                      </a:r>
                      <a:r>
                        <a:rPr kumimoji="1" lang="ja-JP" altLang="en-US" sz="5400" dirty="0">
                          <a:solidFill>
                            <a:srgbClr val="FF0000"/>
                          </a:solidFill>
                        </a:rPr>
                        <a:t>川口市立（定）</a:t>
                      </a:r>
                      <a:r>
                        <a:rPr kumimoji="1" lang="ja-JP" altLang="en-US" sz="5400" dirty="0"/>
                        <a:t>：</a:t>
                      </a:r>
                      <a:endParaRPr kumimoji="1" lang="en-US" altLang="ja-JP" sz="5400" dirty="0"/>
                    </a:p>
                    <a:p>
                      <a:pPr algn="l"/>
                      <a:r>
                        <a:rPr kumimoji="1" lang="ja-JP" altLang="en-US" sz="5400" dirty="0"/>
                        <a:t>⇒指定の納付書兼領収書</a:t>
                      </a:r>
                      <a:endParaRPr kumimoji="1" lang="en-US" altLang="ja-JP" sz="5400" dirty="0"/>
                    </a:p>
                    <a:p>
                      <a:pPr algn="l"/>
                      <a:r>
                        <a:rPr kumimoji="1" lang="ja-JP" altLang="en-US" sz="5400" dirty="0"/>
                        <a:t>市立高校</a:t>
                      </a:r>
                      <a:endParaRPr kumimoji="1" lang="en-US" altLang="ja-JP" sz="5400" dirty="0"/>
                    </a:p>
                    <a:p>
                      <a:pPr algn="l"/>
                      <a:r>
                        <a:rPr kumimoji="1" lang="ja-JP" altLang="en-US" sz="5400" dirty="0"/>
                        <a:t>⇒さいたま市立</a:t>
                      </a:r>
                      <a:r>
                        <a:rPr kumimoji="1" lang="en-US" altLang="ja-JP" sz="5400" dirty="0"/>
                        <a:t>…</a:t>
                      </a:r>
                      <a:r>
                        <a:rPr kumimoji="1" lang="ja-JP" altLang="en-US" sz="5400" dirty="0"/>
                        <a:t>指定の納付書</a:t>
                      </a:r>
                      <a:endParaRPr kumimoji="1" lang="en-US" altLang="ja-JP" sz="5400" dirty="0"/>
                    </a:p>
                    <a:p>
                      <a:pPr algn="l"/>
                      <a:r>
                        <a:rPr kumimoji="1" lang="ja-JP" altLang="en-US" sz="5400" dirty="0"/>
                        <a:t>⇒</a:t>
                      </a:r>
                      <a:r>
                        <a:rPr kumimoji="1" lang="ja-JP" altLang="en-US" sz="5400" dirty="0">
                          <a:solidFill>
                            <a:srgbClr val="FF0000"/>
                          </a:solidFill>
                        </a:rPr>
                        <a:t>川口市立（全）</a:t>
                      </a:r>
                      <a:r>
                        <a:rPr kumimoji="1" lang="en-US" altLang="ja-JP" sz="5400" dirty="0">
                          <a:solidFill>
                            <a:srgbClr val="FF0000"/>
                          </a:solidFill>
                        </a:rPr>
                        <a:t>…</a:t>
                      </a:r>
                      <a:r>
                        <a:rPr kumimoji="1" lang="ja-JP" altLang="en-US" sz="5400" dirty="0">
                          <a:solidFill>
                            <a:srgbClr val="FF0000"/>
                          </a:solidFill>
                        </a:rPr>
                        <a:t>電子出願</a:t>
                      </a:r>
                      <a:endParaRPr kumimoji="1" lang="en-US" altLang="ja-JP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0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5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9"/>
            <a:ext cx="112097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FF0000"/>
                </a:solidFill>
              </a:rPr>
              <a:t>➀一般募集に〇</a:t>
            </a:r>
          </a:p>
        </p:txBody>
      </p:sp>
    </p:spTree>
    <p:extLst>
      <p:ext uri="{BB962C8B-B14F-4D97-AF65-F5344CB8AC3E}">
        <p14:creationId xmlns:p14="http://schemas.microsoft.com/office/powerpoint/2010/main" val="319090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9"/>
            <a:ext cx="11209713" cy="484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➀一般募集に</a:t>
            </a:r>
            <a:r>
              <a:rPr lang="ja-JP" altLang="en-US" sz="2800" dirty="0" err="1"/>
              <a:t>〇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②希望校名・学科・課程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rgbClr val="FF0000"/>
                </a:solidFill>
              </a:rPr>
              <a:t>※</a:t>
            </a:r>
            <a:r>
              <a:rPr lang="ja-JP" altLang="en-US" sz="2800" dirty="0">
                <a:solidFill>
                  <a:srgbClr val="FF0000"/>
                </a:solidFill>
              </a:rPr>
              <a:t>市立高校注意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（川口市立高等学校）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461595" y="1050709"/>
            <a:ext cx="4043637" cy="293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621605" y="1050709"/>
            <a:ext cx="951157" cy="293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134357" y="767825"/>
            <a:ext cx="951157" cy="293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71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9"/>
            <a:ext cx="11209713" cy="484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➀一般募集に</a:t>
            </a:r>
            <a:r>
              <a:rPr lang="ja-JP" altLang="en-US" sz="2800" dirty="0" err="1"/>
              <a:t>〇</a:t>
            </a:r>
            <a:endParaRPr lang="en-US" altLang="ja-JP" sz="2800" dirty="0"/>
          </a:p>
          <a:p>
            <a:r>
              <a:rPr lang="ja-JP" altLang="en-US" sz="2800" dirty="0"/>
              <a:t>②希望校名・学科</a:t>
            </a:r>
            <a:endParaRPr lang="en-US" altLang="ja-JP" sz="2800" dirty="0"/>
          </a:p>
          <a:p>
            <a:r>
              <a:rPr lang="en-US" altLang="ja-JP" sz="2800" dirty="0"/>
              <a:t>※</a:t>
            </a:r>
            <a:r>
              <a:rPr lang="ja-JP" altLang="en-US" sz="2800" dirty="0"/>
              <a:t>市立高校注意</a:t>
            </a:r>
            <a:endParaRPr lang="en-US" altLang="ja-JP" sz="2800" dirty="0"/>
          </a:p>
          <a:p>
            <a:r>
              <a:rPr lang="ja-JP" altLang="en-US" sz="2800" dirty="0"/>
              <a:t>（川口市立高等学校）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③氏名・生年月日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郵便番号・住所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中学校名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電話番号は書かない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卒業見込に〇</a:t>
            </a:r>
          </a:p>
        </p:txBody>
      </p:sp>
      <p:sp>
        <p:nvSpPr>
          <p:cNvPr id="6" name="円/楕円 5"/>
          <p:cNvSpPr/>
          <p:nvPr/>
        </p:nvSpPr>
        <p:spPr>
          <a:xfrm>
            <a:off x="4461595" y="1050709"/>
            <a:ext cx="404363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621605" y="1050709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347988" y="1704675"/>
            <a:ext cx="5117437" cy="964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978177" y="1657004"/>
            <a:ext cx="3080820" cy="594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0101629" y="767825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55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9"/>
            <a:ext cx="11209713" cy="484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➀一般募集に</a:t>
            </a:r>
            <a:r>
              <a:rPr lang="ja-JP" altLang="en-US" sz="2800" dirty="0" err="1"/>
              <a:t>〇</a:t>
            </a:r>
            <a:endParaRPr lang="en-US" altLang="ja-JP" sz="2800" dirty="0"/>
          </a:p>
          <a:p>
            <a:r>
              <a:rPr lang="ja-JP" altLang="en-US" sz="2800" dirty="0"/>
              <a:t>②希望校名・学科</a:t>
            </a:r>
            <a:endParaRPr lang="en-US" altLang="ja-JP" sz="2800" dirty="0"/>
          </a:p>
          <a:p>
            <a:r>
              <a:rPr lang="en-US" altLang="ja-JP" sz="2800" dirty="0"/>
              <a:t>※</a:t>
            </a:r>
            <a:r>
              <a:rPr lang="ja-JP" altLang="en-US" sz="2800" dirty="0"/>
              <a:t>市立高校注意</a:t>
            </a:r>
            <a:endParaRPr lang="en-US" altLang="ja-JP" sz="2800" dirty="0"/>
          </a:p>
          <a:p>
            <a:r>
              <a:rPr lang="ja-JP" altLang="en-US" sz="2800" dirty="0"/>
              <a:t>（川口市立高等学校）</a:t>
            </a:r>
            <a:endParaRPr lang="en-US" altLang="ja-JP" sz="2800" dirty="0"/>
          </a:p>
          <a:p>
            <a:r>
              <a:rPr lang="ja-JP" altLang="en-US" sz="2800" dirty="0"/>
              <a:t>③氏名・生年月日</a:t>
            </a:r>
            <a:endParaRPr lang="en-US" altLang="ja-JP" sz="2800" dirty="0"/>
          </a:p>
          <a:p>
            <a:r>
              <a:rPr lang="ja-JP" altLang="en-US" sz="2800" dirty="0"/>
              <a:t>　　郵便番号・住所</a:t>
            </a:r>
            <a:endParaRPr lang="en-US" altLang="ja-JP" sz="2800" dirty="0"/>
          </a:p>
          <a:p>
            <a:r>
              <a:rPr lang="ja-JP" altLang="en-US" sz="2800" dirty="0"/>
              <a:t>　　中学校名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④保護者氏名・印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住所</a:t>
            </a:r>
            <a:r>
              <a:rPr lang="en-US" altLang="ja-JP" sz="2800" dirty="0">
                <a:solidFill>
                  <a:srgbClr val="FF0000"/>
                </a:solidFill>
              </a:rPr>
              <a:t>…</a:t>
            </a:r>
            <a:r>
              <a:rPr lang="ja-JP" altLang="en-US" sz="2800" dirty="0">
                <a:solidFill>
                  <a:srgbClr val="FF0000"/>
                </a:solidFill>
              </a:rPr>
              <a:t>「本人と同上」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　電話番号</a:t>
            </a:r>
            <a:r>
              <a:rPr lang="en-US" altLang="ja-JP" sz="2800" dirty="0">
                <a:solidFill>
                  <a:srgbClr val="FF0000"/>
                </a:solidFill>
              </a:rPr>
              <a:t>…</a:t>
            </a:r>
            <a:r>
              <a:rPr lang="ja-JP" altLang="en-US" sz="2800" dirty="0">
                <a:solidFill>
                  <a:srgbClr val="FF0000"/>
                </a:solidFill>
              </a:rPr>
              <a:t>日中つながる電話番号</a:t>
            </a:r>
          </a:p>
        </p:txBody>
      </p:sp>
      <p:sp>
        <p:nvSpPr>
          <p:cNvPr id="6" name="円/楕円 5"/>
          <p:cNvSpPr/>
          <p:nvPr/>
        </p:nvSpPr>
        <p:spPr>
          <a:xfrm>
            <a:off x="4461595" y="1050709"/>
            <a:ext cx="404363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621605" y="1050709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347988" y="1704675"/>
            <a:ext cx="5117437" cy="964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978177" y="1657004"/>
            <a:ext cx="3080820" cy="5948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438185" y="3095026"/>
            <a:ext cx="5117437" cy="964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0134357" y="786937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92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9"/>
            <a:ext cx="11209713" cy="484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➀一般募集に</a:t>
            </a:r>
            <a:r>
              <a:rPr lang="ja-JP" altLang="en-US" sz="2800" dirty="0" err="1"/>
              <a:t>〇</a:t>
            </a:r>
            <a:endParaRPr lang="en-US" altLang="ja-JP" sz="2800" dirty="0"/>
          </a:p>
          <a:p>
            <a:r>
              <a:rPr lang="ja-JP" altLang="en-US" sz="2800" dirty="0"/>
              <a:t>②希望校名・学科</a:t>
            </a:r>
            <a:endParaRPr lang="en-US" altLang="ja-JP" sz="2800" dirty="0"/>
          </a:p>
          <a:p>
            <a:r>
              <a:rPr lang="en-US" altLang="ja-JP" sz="2800" dirty="0"/>
              <a:t>※</a:t>
            </a:r>
            <a:r>
              <a:rPr lang="ja-JP" altLang="en-US" sz="2800" dirty="0"/>
              <a:t>市立高校注意</a:t>
            </a:r>
            <a:endParaRPr lang="en-US" altLang="ja-JP" sz="2800" dirty="0"/>
          </a:p>
          <a:p>
            <a:r>
              <a:rPr lang="ja-JP" altLang="en-US" sz="2800" dirty="0"/>
              <a:t>（川口市立高等学校）</a:t>
            </a:r>
            <a:endParaRPr lang="en-US" altLang="ja-JP" sz="2800" dirty="0"/>
          </a:p>
          <a:p>
            <a:r>
              <a:rPr lang="ja-JP" altLang="en-US" sz="2800" dirty="0"/>
              <a:t>③氏名・生年月日</a:t>
            </a:r>
            <a:endParaRPr lang="en-US" altLang="ja-JP" sz="2800" dirty="0"/>
          </a:p>
          <a:p>
            <a:r>
              <a:rPr lang="ja-JP" altLang="en-US" sz="2800" dirty="0"/>
              <a:t>　　郵便番号・住所</a:t>
            </a:r>
            <a:endParaRPr lang="en-US" altLang="ja-JP" sz="2800" dirty="0"/>
          </a:p>
          <a:p>
            <a:r>
              <a:rPr lang="ja-JP" altLang="en-US" sz="2800" dirty="0"/>
              <a:t>　　中学校名</a:t>
            </a:r>
            <a:endParaRPr lang="en-US" altLang="ja-JP" sz="2800" dirty="0"/>
          </a:p>
          <a:p>
            <a:r>
              <a:rPr lang="ja-JP" altLang="en-US" sz="2800" dirty="0"/>
              <a:t>④保護者氏名・印</a:t>
            </a:r>
            <a:endParaRPr lang="en-US" altLang="ja-JP" sz="2800" dirty="0"/>
          </a:p>
          <a:p>
            <a:r>
              <a:rPr lang="ja-JP" altLang="en-US" sz="2800" dirty="0"/>
              <a:t>　　住所</a:t>
            </a:r>
            <a:r>
              <a:rPr lang="en-US" altLang="ja-JP" sz="2800" dirty="0"/>
              <a:t>…</a:t>
            </a:r>
            <a:r>
              <a:rPr lang="ja-JP" altLang="en-US" sz="2800" dirty="0"/>
              <a:t>「同上」</a:t>
            </a:r>
            <a:endParaRPr lang="en-US" altLang="ja-JP" sz="2800" dirty="0"/>
          </a:p>
          <a:p>
            <a:r>
              <a:rPr lang="ja-JP" altLang="en-US" sz="2800" dirty="0"/>
              <a:t>　　電話番号</a:t>
            </a:r>
            <a:r>
              <a:rPr lang="en-US" altLang="ja-JP" sz="2800" dirty="0"/>
              <a:t>…</a:t>
            </a:r>
            <a:r>
              <a:rPr lang="ja-JP" altLang="en-US" sz="2800" dirty="0"/>
              <a:t>日中つながるもの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⑤選抜に関する申告欄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461595" y="1050709"/>
            <a:ext cx="404363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621605" y="1050709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347988" y="1704675"/>
            <a:ext cx="5117437" cy="964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978177" y="1657004"/>
            <a:ext cx="3080820" cy="5948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438185" y="3095026"/>
            <a:ext cx="5117437" cy="964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33640" y="2326420"/>
            <a:ext cx="2253560" cy="2916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134357" y="769758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54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465" y="124156"/>
            <a:ext cx="11209713" cy="1325563"/>
          </a:xfrm>
        </p:spPr>
        <p:txBody>
          <a:bodyPr/>
          <a:lstStyle/>
          <a:p>
            <a:r>
              <a:rPr kumimoji="1" lang="ja-JP" altLang="en-US" dirty="0"/>
              <a:t>入学願書</a:t>
            </a:r>
          </a:p>
        </p:txBody>
      </p:sp>
      <p:pic>
        <p:nvPicPr>
          <p:cNvPr id="2050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0" y="672294"/>
            <a:ext cx="9336776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253644" y="786938"/>
            <a:ext cx="914400" cy="2382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60464" y="1449718"/>
            <a:ext cx="11209713" cy="540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➀一般募集に</a:t>
            </a:r>
            <a:r>
              <a:rPr lang="ja-JP" altLang="en-US" sz="2800" dirty="0" err="1"/>
              <a:t>〇</a:t>
            </a:r>
            <a:endParaRPr lang="en-US" altLang="ja-JP" sz="2800" dirty="0"/>
          </a:p>
          <a:p>
            <a:r>
              <a:rPr lang="ja-JP" altLang="en-US" sz="2800" dirty="0"/>
              <a:t>②希望校名・学科</a:t>
            </a:r>
            <a:endParaRPr lang="en-US" altLang="ja-JP" sz="2800" dirty="0"/>
          </a:p>
          <a:p>
            <a:r>
              <a:rPr lang="en-US" altLang="ja-JP" sz="2800" dirty="0"/>
              <a:t>※</a:t>
            </a:r>
            <a:r>
              <a:rPr lang="ja-JP" altLang="en-US" sz="2800" dirty="0"/>
              <a:t>市立高校注意</a:t>
            </a:r>
            <a:endParaRPr lang="en-US" altLang="ja-JP" sz="2800" dirty="0"/>
          </a:p>
          <a:p>
            <a:r>
              <a:rPr lang="ja-JP" altLang="en-US" sz="2800" dirty="0"/>
              <a:t>（川口市立高等学校）</a:t>
            </a:r>
            <a:endParaRPr lang="en-US" altLang="ja-JP" sz="2800" dirty="0"/>
          </a:p>
          <a:p>
            <a:r>
              <a:rPr lang="ja-JP" altLang="en-US" sz="2800" dirty="0"/>
              <a:t>③氏名・生年月日</a:t>
            </a:r>
            <a:endParaRPr lang="en-US" altLang="ja-JP" sz="2800" dirty="0"/>
          </a:p>
          <a:p>
            <a:r>
              <a:rPr lang="ja-JP" altLang="en-US" sz="2800" dirty="0"/>
              <a:t>　　郵便番号・住所</a:t>
            </a:r>
            <a:endParaRPr lang="en-US" altLang="ja-JP" sz="2800" dirty="0"/>
          </a:p>
          <a:p>
            <a:r>
              <a:rPr lang="ja-JP" altLang="en-US" sz="2800" dirty="0"/>
              <a:t>　　中学校名</a:t>
            </a:r>
            <a:endParaRPr lang="en-US" altLang="ja-JP" sz="2800" dirty="0"/>
          </a:p>
          <a:p>
            <a:r>
              <a:rPr lang="ja-JP" altLang="en-US" sz="2800" dirty="0"/>
              <a:t>④保護者氏名・印</a:t>
            </a:r>
            <a:endParaRPr lang="en-US" altLang="ja-JP" sz="2800" dirty="0"/>
          </a:p>
          <a:p>
            <a:r>
              <a:rPr lang="ja-JP" altLang="en-US" sz="2800" dirty="0"/>
              <a:t>　　住所</a:t>
            </a:r>
            <a:r>
              <a:rPr lang="en-US" altLang="ja-JP" sz="2800" dirty="0"/>
              <a:t>…</a:t>
            </a:r>
            <a:r>
              <a:rPr lang="ja-JP" altLang="en-US" sz="2800" dirty="0"/>
              <a:t>「同上」</a:t>
            </a:r>
            <a:endParaRPr lang="en-US" altLang="ja-JP" sz="2800" dirty="0"/>
          </a:p>
          <a:p>
            <a:r>
              <a:rPr lang="ja-JP" altLang="en-US" sz="2800" dirty="0"/>
              <a:t>　　電話番号</a:t>
            </a:r>
            <a:r>
              <a:rPr lang="en-US" altLang="ja-JP" sz="2800" dirty="0"/>
              <a:t>…</a:t>
            </a:r>
            <a:r>
              <a:rPr lang="ja-JP" altLang="en-US" sz="2800" dirty="0"/>
              <a:t>日中つながるもの</a:t>
            </a:r>
            <a:endParaRPr lang="en-US" altLang="ja-JP" sz="2800" dirty="0"/>
          </a:p>
          <a:p>
            <a:r>
              <a:rPr lang="ja-JP" altLang="en-US" sz="2800" dirty="0"/>
              <a:t>⑤選抜に関する申告欄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⑥記入日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１月２８日が大安です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>
            <a:off x="4461595" y="1050709"/>
            <a:ext cx="404363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621605" y="1050709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347988" y="1704675"/>
            <a:ext cx="5117437" cy="964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978177" y="1657004"/>
            <a:ext cx="3080820" cy="5948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438185" y="3095026"/>
            <a:ext cx="5117437" cy="964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33640" y="2326420"/>
            <a:ext cx="2253560" cy="29161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8422752" y="6190210"/>
            <a:ext cx="3464447" cy="303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0134357" y="769758"/>
            <a:ext cx="951157" cy="293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1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78E5D-2CD4-4622-8673-4AA9C90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60494" cy="1325563"/>
          </a:xfrm>
        </p:spPr>
        <p:txBody>
          <a:bodyPr/>
          <a:lstStyle/>
          <a:p>
            <a:r>
              <a:rPr kumimoji="1" lang="ja-JP" altLang="en-US" dirty="0"/>
              <a:t>受験票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162E-1458-4149-951C-E102CF19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6" y="1592263"/>
            <a:ext cx="3288975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①自宅の郵便番号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ACAC17-37D4-4EB8-99C0-901FFB870305}"/>
              </a:ext>
            </a:extLst>
          </p:cNvPr>
          <p:cNvGrpSpPr/>
          <p:nvPr/>
        </p:nvGrpSpPr>
        <p:grpSpPr>
          <a:xfrm>
            <a:off x="3904128" y="914400"/>
            <a:ext cx="8104096" cy="5448209"/>
            <a:chOff x="4630269" y="1681725"/>
            <a:chExt cx="6033249" cy="42940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98C9E2-2654-430A-A0E9-C7F77CEE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0" t="46077" r="35257" b="11942"/>
            <a:stretch/>
          </p:blipFill>
          <p:spPr>
            <a:xfrm rot="5400000">
              <a:off x="7086600" y="2389936"/>
              <a:ext cx="4276165" cy="287767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A38A3A-2F2B-49F2-BD9B-40B01E982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79" t="29794" r="50000" b="27440"/>
            <a:stretch/>
          </p:blipFill>
          <p:spPr>
            <a:xfrm rot="16200000">
              <a:off x="3948952" y="2363042"/>
              <a:ext cx="4294094" cy="2931459"/>
            </a:xfrm>
            <a:prstGeom prst="rect">
              <a:avLst/>
            </a:prstGeom>
          </p:spPr>
        </p:pic>
      </p:grpSp>
      <p:sp>
        <p:nvSpPr>
          <p:cNvPr id="9" name="円/楕円 11">
            <a:extLst>
              <a:ext uri="{FF2B5EF4-FFF2-40B4-BE49-F238E27FC236}">
                <a16:creationId xmlns:a16="http://schemas.microsoft.com/office/drawing/2014/main" id="{48255811-7BF7-4FE6-8E96-2D19D4991653}"/>
              </a:ext>
            </a:extLst>
          </p:cNvPr>
          <p:cNvSpPr/>
          <p:nvPr/>
        </p:nvSpPr>
        <p:spPr>
          <a:xfrm>
            <a:off x="5620871" y="1156447"/>
            <a:ext cx="2207352" cy="534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C2AB1-C09A-4C4A-B40A-F438DDAB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94"/>
          </a:xfrm>
        </p:spPr>
        <p:txBody>
          <a:bodyPr/>
          <a:lstStyle/>
          <a:p>
            <a:pPr algn="ctr"/>
            <a:r>
              <a:rPr lang="ja-JP" altLang="en-US" dirty="0"/>
              <a:t>試験前日（まで）の準備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C8369-577C-400E-A28A-7B4B37D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719"/>
            <a:ext cx="10515600" cy="54492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tx1"/>
                </a:solidFill>
              </a:rPr>
              <a:t>①休息をきちんととる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②最低限の勉強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③持ち物を準備する　服を整える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④</a:t>
            </a:r>
            <a:r>
              <a:rPr kumimoji="1" lang="ja-JP" altLang="en-US" sz="4000" dirty="0">
                <a:solidFill>
                  <a:schemeClr val="tx1"/>
                </a:solidFill>
              </a:rPr>
              <a:t>会場への行き方を確認する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＜持ち物＞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受験票、交通費（</a:t>
            </a:r>
            <a:r>
              <a:rPr kumimoji="1" lang="en-US" altLang="ja-JP" sz="3200" dirty="0">
                <a:solidFill>
                  <a:schemeClr val="tx1"/>
                </a:solidFill>
                <a:highlight>
                  <a:srgbClr val="FFFF00"/>
                </a:highlight>
              </a:rPr>
              <a:t>IC</a:t>
            </a:r>
            <a:r>
              <a:rPr kumimoji="1" lang="ja-JP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カード）、筆記用具、勉強道具</a:t>
            </a:r>
            <a:endParaRPr kumimoji="1" lang="en-US" altLang="ja-JP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防寒グッズ、生徒手帳、電話代、腕時計、読書用の本など</a:t>
            </a:r>
            <a:endParaRPr lang="en-US" altLang="ja-JP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携帯（スマホ、スマートウォッチ）、ゲームは</a:t>
            </a:r>
            <a:r>
              <a:rPr lang="en-US" altLang="ja-JP" sz="4000" dirty="0">
                <a:solidFill>
                  <a:srgbClr val="FF0000"/>
                </a:solidFill>
              </a:rPr>
              <a:t>NG</a:t>
            </a:r>
            <a:r>
              <a:rPr lang="ja-JP" altLang="en-US" sz="4000" dirty="0">
                <a:solidFill>
                  <a:srgbClr val="FF0000"/>
                </a:solidFill>
              </a:rPr>
              <a:t>。</a:t>
            </a:r>
            <a:endParaRPr kumimoji="1"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78E5D-2CD4-4622-8673-4AA9C90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60494" cy="1325563"/>
          </a:xfrm>
        </p:spPr>
        <p:txBody>
          <a:bodyPr/>
          <a:lstStyle/>
          <a:p>
            <a:r>
              <a:rPr kumimoji="1" lang="ja-JP" altLang="en-US" dirty="0"/>
              <a:t>受験票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162E-1458-4149-951C-E102CF19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6" y="1592263"/>
            <a:ext cx="3288975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①自宅の郵便番号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②住所、自分の氏名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ACAC17-37D4-4EB8-99C0-901FFB870305}"/>
              </a:ext>
            </a:extLst>
          </p:cNvPr>
          <p:cNvGrpSpPr/>
          <p:nvPr/>
        </p:nvGrpSpPr>
        <p:grpSpPr>
          <a:xfrm>
            <a:off x="3904128" y="914400"/>
            <a:ext cx="8104096" cy="5448209"/>
            <a:chOff x="4630269" y="1681725"/>
            <a:chExt cx="6033249" cy="42940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98C9E2-2654-430A-A0E9-C7F77CEE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0" t="46077" r="35257" b="11942"/>
            <a:stretch/>
          </p:blipFill>
          <p:spPr>
            <a:xfrm rot="5400000">
              <a:off x="7086600" y="2389936"/>
              <a:ext cx="4276165" cy="287767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A38A3A-2F2B-49F2-BD9B-40B01E982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79" t="29794" r="50000" b="27440"/>
            <a:stretch/>
          </p:blipFill>
          <p:spPr>
            <a:xfrm rot="16200000">
              <a:off x="3948952" y="2363042"/>
              <a:ext cx="4294094" cy="2931459"/>
            </a:xfrm>
            <a:prstGeom prst="rect">
              <a:avLst/>
            </a:prstGeom>
          </p:spPr>
        </p:pic>
      </p:grpSp>
      <p:sp>
        <p:nvSpPr>
          <p:cNvPr id="9" name="円/楕円 11">
            <a:extLst>
              <a:ext uri="{FF2B5EF4-FFF2-40B4-BE49-F238E27FC236}">
                <a16:creationId xmlns:a16="http://schemas.microsoft.com/office/drawing/2014/main" id="{48255811-7BF7-4FE6-8E96-2D19D4991653}"/>
              </a:ext>
            </a:extLst>
          </p:cNvPr>
          <p:cNvSpPr/>
          <p:nvPr/>
        </p:nvSpPr>
        <p:spPr>
          <a:xfrm>
            <a:off x="5620871" y="1156447"/>
            <a:ext cx="2207352" cy="5342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0" name="円/楕円 11">
            <a:extLst>
              <a:ext uri="{FF2B5EF4-FFF2-40B4-BE49-F238E27FC236}">
                <a16:creationId xmlns:a16="http://schemas.microsoft.com/office/drawing/2014/main" id="{E2B581BE-3FC7-44CF-8785-D35D43CC00FB}"/>
              </a:ext>
            </a:extLst>
          </p:cNvPr>
          <p:cNvSpPr/>
          <p:nvPr/>
        </p:nvSpPr>
        <p:spPr>
          <a:xfrm>
            <a:off x="4681274" y="2707341"/>
            <a:ext cx="2916314" cy="1528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863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78E5D-2CD4-4622-8673-4AA9C90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60494" cy="1325563"/>
          </a:xfrm>
        </p:spPr>
        <p:txBody>
          <a:bodyPr/>
          <a:lstStyle/>
          <a:p>
            <a:r>
              <a:rPr kumimoji="1" lang="ja-JP" altLang="en-US" dirty="0"/>
              <a:t>受験票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162E-1458-4149-951C-E102CF19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6" y="1592263"/>
            <a:ext cx="3288975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①自宅の郵便番号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②住所、自分の氏名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③自分の氏名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ふりがな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出身中学校名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ACAC17-37D4-4EB8-99C0-901FFB870305}"/>
              </a:ext>
            </a:extLst>
          </p:cNvPr>
          <p:cNvGrpSpPr/>
          <p:nvPr/>
        </p:nvGrpSpPr>
        <p:grpSpPr>
          <a:xfrm>
            <a:off x="3904128" y="914400"/>
            <a:ext cx="8104096" cy="5448209"/>
            <a:chOff x="4630269" y="1681725"/>
            <a:chExt cx="6033249" cy="42940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98C9E2-2654-430A-A0E9-C7F77CEE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0" t="46077" r="35257" b="11942"/>
            <a:stretch/>
          </p:blipFill>
          <p:spPr>
            <a:xfrm rot="5400000">
              <a:off x="7086600" y="2389936"/>
              <a:ext cx="4276165" cy="287767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A38A3A-2F2B-49F2-BD9B-40B01E982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79" t="29794" r="50000" b="27440"/>
            <a:stretch/>
          </p:blipFill>
          <p:spPr>
            <a:xfrm rot="16200000">
              <a:off x="3948952" y="2363042"/>
              <a:ext cx="4294094" cy="2931459"/>
            </a:xfrm>
            <a:prstGeom prst="rect">
              <a:avLst/>
            </a:prstGeom>
          </p:spPr>
        </p:pic>
      </p:grpSp>
      <p:sp>
        <p:nvSpPr>
          <p:cNvPr id="9" name="円/楕円 11">
            <a:extLst>
              <a:ext uri="{FF2B5EF4-FFF2-40B4-BE49-F238E27FC236}">
                <a16:creationId xmlns:a16="http://schemas.microsoft.com/office/drawing/2014/main" id="{48255811-7BF7-4FE6-8E96-2D19D4991653}"/>
              </a:ext>
            </a:extLst>
          </p:cNvPr>
          <p:cNvSpPr/>
          <p:nvPr/>
        </p:nvSpPr>
        <p:spPr>
          <a:xfrm>
            <a:off x="5620871" y="1156447"/>
            <a:ext cx="2207352" cy="5342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0" name="円/楕円 11">
            <a:extLst>
              <a:ext uri="{FF2B5EF4-FFF2-40B4-BE49-F238E27FC236}">
                <a16:creationId xmlns:a16="http://schemas.microsoft.com/office/drawing/2014/main" id="{E2B581BE-3FC7-44CF-8785-D35D43CC00FB}"/>
              </a:ext>
            </a:extLst>
          </p:cNvPr>
          <p:cNvSpPr/>
          <p:nvPr/>
        </p:nvSpPr>
        <p:spPr>
          <a:xfrm>
            <a:off x="4681274" y="2707341"/>
            <a:ext cx="2916314" cy="15284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1">
            <a:extLst>
              <a:ext uri="{FF2B5EF4-FFF2-40B4-BE49-F238E27FC236}">
                <a16:creationId xmlns:a16="http://schemas.microsoft.com/office/drawing/2014/main" id="{25F5B862-60BC-43E6-B7C0-5CDD6BFB73F4}"/>
              </a:ext>
            </a:extLst>
          </p:cNvPr>
          <p:cNvSpPr/>
          <p:nvPr/>
        </p:nvSpPr>
        <p:spPr>
          <a:xfrm>
            <a:off x="9091909" y="1592263"/>
            <a:ext cx="2726985" cy="85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78E5D-2CD4-4622-8673-4AA9C90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60494" cy="1325563"/>
          </a:xfrm>
        </p:spPr>
        <p:txBody>
          <a:bodyPr/>
          <a:lstStyle/>
          <a:p>
            <a:r>
              <a:rPr kumimoji="1" lang="ja-JP" altLang="en-US" dirty="0"/>
              <a:t>受験票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162E-1458-4149-951C-E102CF19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83" y="1423567"/>
            <a:ext cx="3937651" cy="4900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①自宅の郵便番号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②住所、自分の氏名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③自分の氏名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ふりがな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出身中学校名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④切手　２２３円分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合計金額が超える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ように貼付すればよい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例　６３＋１４０＋２０（円）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８４＋１４０（円）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ACAC17-37D4-4EB8-99C0-901FFB870305}"/>
              </a:ext>
            </a:extLst>
          </p:cNvPr>
          <p:cNvGrpSpPr/>
          <p:nvPr/>
        </p:nvGrpSpPr>
        <p:grpSpPr>
          <a:xfrm>
            <a:off x="3931022" y="899877"/>
            <a:ext cx="8104096" cy="5448209"/>
            <a:chOff x="4630269" y="1681725"/>
            <a:chExt cx="6033249" cy="42940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98C9E2-2654-430A-A0E9-C7F77CEE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0" t="46077" r="35257" b="11942"/>
            <a:stretch/>
          </p:blipFill>
          <p:spPr>
            <a:xfrm rot="5400000">
              <a:off x="7086600" y="2389936"/>
              <a:ext cx="4276165" cy="287767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A38A3A-2F2B-49F2-BD9B-40B01E982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79" t="29794" r="50000" b="27440"/>
            <a:stretch/>
          </p:blipFill>
          <p:spPr>
            <a:xfrm rot="16200000">
              <a:off x="3948952" y="2363042"/>
              <a:ext cx="4294094" cy="2931459"/>
            </a:xfrm>
            <a:prstGeom prst="rect">
              <a:avLst/>
            </a:prstGeom>
          </p:spPr>
        </p:pic>
      </p:grpSp>
      <p:sp>
        <p:nvSpPr>
          <p:cNvPr id="9" name="円/楕円 11">
            <a:extLst>
              <a:ext uri="{FF2B5EF4-FFF2-40B4-BE49-F238E27FC236}">
                <a16:creationId xmlns:a16="http://schemas.microsoft.com/office/drawing/2014/main" id="{48255811-7BF7-4FE6-8E96-2D19D4991653}"/>
              </a:ext>
            </a:extLst>
          </p:cNvPr>
          <p:cNvSpPr/>
          <p:nvPr/>
        </p:nvSpPr>
        <p:spPr>
          <a:xfrm>
            <a:off x="5620871" y="1156447"/>
            <a:ext cx="2207352" cy="5342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0" name="円/楕円 11">
            <a:extLst>
              <a:ext uri="{FF2B5EF4-FFF2-40B4-BE49-F238E27FC236}">
                <a16:creationId xmlns:a16="http://schemas.microsoft.com/office/drawing/2014/main" id="{E2B581BE-3FC7-44CF-8785-D35D43CC00FB}"/>
              </a:ext>
            </a:extLst>
          </p:cNvPr>
          <p:cNvSpPr/>
          <p:nvPr/>
        </p:nvSpPr>
        <p:spPr>
          <a:xfrm>
            <a:off x="4681274" y="2707341"/>
            <a:ext cx="2916314" cy="15284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1">
            <a:extLst>
              <a:ext uri="{FF2B5EF4-FFF2-40B4-BE49-F238E27FC236}">
                <a16:creationId xmlns:a16="http://schemas.microsoft.com/office/drawing/2014/main" id="{25F5B862-60BC-43E6-B7C0-5CDD6BFB73F4}"/>
              </a:ext>
            </a:extLst>
          </p:cNvPr>
          <p:cNvSpPr/>
          <p:nvPr/>
        </p:nvSpPr>
        <p:spPr>
          <a:xfrm>
            <a:off x="9091909" y="1592263"/>
            <a:ext cx="2726985" cy="8551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DCB3813-8C6C-44EB-B13C-FB65B4EA0AAC}"/>
              </a:ext>
            </a:extLst>
          </p:cNvPr>
          <p:cNvSpPr/>
          <p:nvPr/>
        </p:nvSpPr>
        <p:spPr>
          <a:xfrm>
            <a:off x="3963125" y="1255572"/>
            <a:ext cx="2005601" cy="1528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49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願書の書き方はわかりましたか？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公的文書になりますので、丁寧な文字で！！</a:t>
            </a:r>
            <a:endParaRPr kumimoji="1" lang="en-US" altLang="ja-JP" sz="4000" dirty="0"/>
          </a:p>
          <a:p>
            <a:r>
              <a:rPr lang="ja-JP" altLang="en-US" sz="4000" dirty="0"/>
              <a:t>筆記用具は消えないペン！</a:t>
            </a:r>
            <a:endParaRPr lang="en-US" altLang="ja-JP" sz="4000" dirty="0"/>
          </a:p>
          <a:p>
            <a:pPr marL="0" indent="0">
              <a:buNone/>
            </a:pPr>
            <a:r>
              <a:rPr lang="en-US" altLang="ja-JP" sz="4000" dirty="0"/>
              <a:t>※</a:t>
            </a:r>
            <a:r>
              <a:rPr lang="ja-JP" altLang="en-US" sz="4000" dirty="0"/>
              <a:t>ボールペンなど、フリクションは</a:t>
            </a:r>
            <a:r>
              <a:rPr lang="en-US" altLang="ja-JP" sz="4000" dirty="0"/>
              <a:t>NG</a:t>
            </a:r>
            <a:endParaRPr kumimoji="1" lang="en-US" altLang="ja-JP" sz="4000" dirty="0"/>
          </a:p>
          <a:p>
            <a:r>
              <a:rPr lang="ja-JP" altLang="en-US" sz="4000" dirty="0"/>
              <a:t>清書はまた時間を取ります！</a:t>
            </a:r>
            <a:endParaRPr lang="en-US" altLang="ja-JP" sz="4000" dirty="0"/>
          </a:p>
          <a:p>
            <a:r>
              <a:rPr kumimoji="1" lang="ja-JP" altLang="en-US" sz="4000" dirty="0"/>
              <a:t>迷っている生徒は担任の先生と相談！！</a:t>
            </a:r>
          </a:p>
        </p:txBody>
      </p:sp>
    </p:spTree>
    <p:extLst>
      <p:ext uri="{BB962C8B-B14F-4D97-AF65-F5344CB8AC3E}">
        <p14:creationId xmlns:p14="http://schemas.microsoft.com/office/powerpoint/2010/main" val="416912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C2AB1-C09A-4C4A-B40A-F438DDA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私立受験日の当日の動き（１月２２日以降）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C8369-577C-400E-A28A-7B4B37D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93506" cy="4802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4000" dirty="0"/>
              <a:t>・</a:t>
            </a:r>
            <a:r>
              <a:rPr kumimoji="1" lang="ja-JP" altLang="en-US" sz="4000" dirty="0">
                <a:solidFill>
                  <a:srgbClr val="FF0000"/>
                </a:solidFill>
              </a:rPr>
              <a:t>試験当日は学校によらずに会場へ向かう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sz="4000" dirty="0"/>
              <a:t>※</a:t>
            </a:r>
            <a:r>
              <a:rPr kumimoji="1" lang="ja-JP" altLang="en-US" sz="4000" dirty="0"/>
              <a:t>試験後に学校に報告しに来なくていいです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en-US" altLang="ja-JP" sz="4000" dirty="0"/>
              <a:t>※</a:t>
            </a:r>
            <a:r>
              <a:rPr kumimoji="1" lang="ja-JP" altLang="en-US" sz="4000" dirty="0"/>
              <a:t>試験が午後の場合でも、自宅で準備をしてください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＜緊急の場合＞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①</a:t>
            </a:r>
            <a:r>
              <a:rPr lang="ja-JP" altLang="en-US" sz="4000" dirty="0">
                <a:solidFill>
                  <a:srgbClr val="FF0000"/>
                </a:solidFill>
              </a:rPr>
              <a:t>保護者に連絡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②</a:t>
            </a:r>
            <a:r>
              <a:rPr kumimoji="1" lang="ja-JP" altLang="en-US" sz="4000" dirty="0">
                <a:solidFill>
                  <a:srgbClr val="FF0000"/>
                </a:solidFill>
              </a:rPr>
              <a:t>中学校に連絡６</a:t>
            </a:r>
            <a:r>
              <a:rPr kumimoji="1" lang="en-US" altLang="ja-JP" sz="4000" dirty="0">
                <a:solidFill>
                  <a:srgbClr val="FF0000"/>
                </a:solidFill>
              </a:rPr>
              <a:t>:</a:t>
            </a:r>
            <a:r>
              <a:rPr kumimoji="1" lang="ja-JP" altLang="en-US" sz="4000" dirty="0">
                <a:solidFill>
                  <a:srgbClr val="FF0000"/>
                </a:solidFill>
              </a:rPr>
              <a:t>４０以降　</a:t>
            </a:r>
            <a:r>
              <a:rPr kumimoji="1" lang="ja-JP" altLang="en-US" sz="4000" dirty="0"/>
              <a:t>０４８ー２６６ー５５３０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例）電車遅延、体調不良、受験票紛失・・・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>
                <a:highlight>
                  <a:srgbClr val="FFFF00"/>
                </a:highlight>
              </a:rPr>
              <a:t>★体調不良の場合は、追試験の可能性あり（要確認）</a:t>
            </a:r>
            <a:endParaRPr kumimoji="1" lang="en-US" altLang="ja-JP" sz="4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2785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C2AB1-C09A-4C4A-B40A-F438DDAB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965"/>
            <a:ext cx="10515600" cy="1004888"/>
          </a:xfrm>
        </p:spPr>
        <p:txBody>
          <a:bodyPr/>
          <a:lstStyle/>
          <a:p>
            <a:pPr algn="ctr"/>
            <a:r>
              <a:rPr kumimoji="1" lang="ja-JP" altLang="en-US" dirty="0"/>
              <a:t>よくあるトラブル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C8369-577C-400E-A28A-7B4B37D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4" y="1445000"/>
            <a:ext cx="11351559" cy="46697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/>
              <a:t>①受験票がない、落とした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②当日大雪、人身事故で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　　電車、バスが遅延、運転見合わせになっている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3600" dirty="0"/>
              <a:t>③待ち合わせした友達が場所、時間に来ない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④電車、バスを乗り過ごし、わからない場所で降りた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600" dirty="0"/>
              <a:t>⑤会場とは反対方向等の電車、バスに乗った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⑥体調不良で降車し、予定時刻に会場に到着できない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600" dirty="0"/>
              <a:t>⑦自転車のタイヤがパンクして、進めない。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87986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C2AB1-C09A-4C4A-B40A-F438DDAB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pPr algn="ctr"/>
            <a:r>
              <a:rPr lang="ja-JP" altLang="en-US" dirty="0"/>
              <a:t>私立受験後の動き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C8369-577C-400E-A28A-7B4B37DE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388"/>
            <a:ext cx="10793506" cy="50674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・合格発表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主に</a:t>
            </a:r>
            <a:r>
              <a:rPr lang="en-US" altLang="ja-JP" dirty="0">
                <a:solidFill>
                  <a:schemeClr val="tx1"/>
                </a:solidFill>
              </a:rPr>
              <a:t>web</a:t>
            </a:r>
            <a:r>
              <a:rPr lang="ja-JP" altLang="en-US" dirty="0">
                <a:solidFill>
                  <a:schemeClr val="tx1"/>
                </a:solidFill>
              </a:rPr>
              <a:t>での発表となる。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高校での掲示発表となり、学校を遅刻する場合は事前に連絡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</a:rPr>
              <a:t>（最低限：朝</a:t>
            </a:r>
            <a:r>
              <a:rPr kumimoji="1" lang="en-US" altLang="ja-JP" dirty="0">
                <a:solidFill>
                  <a:schemeClr val="tx1"/>
                </a:solidFill>
              </a:rPr>
              <a:t>forms</a:t>
            </a:r>
            <a:r>
              <a:rPr kumimoji="1" lang="ja-JP" altLang="en-US" dirty="0">
                <a:solidFill>
                  <a:schemeClr val="tx1"/>
                </a:solidFill>
              </a:rPr>
              <a:t>）すること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①単願</a:t>
            </a:r>
            <a:r>
              <a:rPr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…</a:t>
            </a:r>
            <a:r>
              <a:rPr lang="ja-JP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保護者と入学手続きをしてください。</a:t>
            </a:r>
            <a:endParaRPr lang="en-US" altLang="ja-JP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>
                <a:solidFill>
                  <a:schemeClr val="tx1"/>
                </a:solidFill>
                <a:highlight>
                  <a:srgbClr val="00FFFF"/>
                </a:highlight>
              </a:rPr>
              <a:t>②併願</a:t>
            </a:r>
            <a:r>
              <a:rPr kumimoji="1" lang="en-US" altLang="ja-JP" dirty="0">
                <a:solidFill>
                  <a:schemeClr val="tx1"/>
                </a:solidFill>
                <a:highlight>
                  <a:srgbClr val="00FFFF"/>
                </a:highlight>
              </a:rPr>
              <a:t>…</a:t>
            </a:r>
            <a:r>
              <a:rPr kumimoji="1" lang="ja-JP" altLang="en-US" dirty="0">
                <a:solidFill>
                  <a:schemeClr val="tx1"/>
                </a:solidFill>
                <a:highlight>
                  <a:srgbClr val="00FFFF"/>
                </a:highlight>
              </a:rPr>
              <a:t>保護者と延納手続きをしてください。</a:t>
            </a:r>
            <a:endParaRPr kumimoji="1" lang="en-US" altLang="ja-JP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</a:rPr>
              <a:t>※</a:t>
            </a:r>
            <a:r>
              <a:rPr lang="ja-JP" altLang="en-US" dirty="0">
                <a:solidFill>
                  <a:schemeClr val="tx1"/>
                </a:solidFill>
              </a:rPr>
              <a:t>手続きの有無や、自分が手続きに同行するかどうかを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確認しましょう。手続きしないと、合格しても入学許可されませんよ。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pPr algn="ctr"/>
            <a:r>
              <a:rPr kumimoji="1" lang="ja-JP" altLang="en-US" dirty="0"/>
              <a:t>私立入試　合格発表後の動き　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574599"/>
              </p:ext>
            </p:extLst>
          </p:nvPr>
        </p:nvGraphicFramePr>
        <p:xfrm>
          <a:off x="416859" y="1075766"/>
          <a:ext cx="10936941" cy="541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0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合格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不合格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2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単願・・・入学手続き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今後の受験先の検討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9495291"/>
                  </a:ext>
                </a:extLst>
              </a:tr>
              <a:tr h="71608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平日に高校に行く場合は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①私立一般受験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08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担任に必ず報告！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②公立高校受験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719305"/>
                  </a:ext>
                </a:extLst>
              </a:tr>
              <a:tr h="716084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併願・・・延納手続き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＜先生方への報告＞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084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高校によって振込が必要！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お世話になった先生に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465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出願時に手続きしてる場合あり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報告するのが常識。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5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CFD53-37B8-4307-8FA9-F36F4744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295835"/>
            <a:ext cx="10515600" cy="883864"/>
          </a:xfrm>
        </p:spPr>
        <p:txBody>
          <a:bodyPr/>
          <a:lstStyle/>
          <a:p>
            <a:pPr algn="ctr"/>
            <a:r>
              <a:rPr lang="ja-JP" altLang="ja-JP" sz="4400" kern="0" spc="12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創英角ﾎﾟｯﾌﾟ体" panose="040B0A09000000000000" pitchFamily="49" charset="-128"/>
                <a:cs typeface="HGP創英角ﾎﾟｯﾌﾟ体" panose="040B0A00000000000000" pitchFamily="50" charset="-128"/>
              </a:rPr>
              <a:t>《第一志望校に合格した人》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58DAC-8F25-4A31-A7E2-9E21BA3E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700"/>
            <a:ext cx="10515600" cy="5490042"/>
          </a:xfrm>
        </p:spPr>
        <p:txBody>
          <a:bodyPr>
            <a:normAutofit fontScale="92500" lnSpcReduction="10000"/>
          </a:bodyPr>
          <a:lstStyle/>
          <a:p>
            <a:pPr indent="0" algn="l" fontAlgn="base">
              <a:lnSpc>
                <a:spcPct val="100000"/>
              </a:lnSpc>
              <a:buNone/>
            </a:pP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(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１</a:t>
            </a: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)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面接練習などでお世話になった先生に合格の報告を</a:t>
            </a:r>
            <a:endParaRPr lang="en-US" altLang="ja-JP" sz="3200" kern="0" spc="1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indent="0" algn="l" fontAlgn="base">
              <a:lnSpc>
                <a:spcPct val="100000"/>
              </a:lnSpc>
              <a:buNone/>
            </a:pPr>
            <a:r>
              <a:rPr lang="ja-JP" altLang="en-US" sz="3200" kern="0" spc="10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　　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しましょう。</a:t>
            </a:r>
            <a:endParaRPr lang="en-US" altLang="ja-JP" sz="3200" kern="0" spc="1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indent="0" algn="l" fontAlgn="base">
              <a:lnSpc>
                <a:spcPct val="100000"/>
              </a:lnSpc>
              <a:buNone/>
            </a:pP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(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２</a:t>
            </a: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)</a:t>
            </a:r>
            <a:r>
              <a:rPr lang="ja-JP" altLang="ja-JP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担任の先生や部活の先生など、お世話になった先生方に</a:t>
            </a:r>
            <a:endParaRPr lang="en-US" altLang="ja-JP" sz="3200" kern="0" spc="10" dirty="0">
              <a:solidFill>
                <a:srgbClr val="FF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indent="0" algn="l" fontAlgn="base">
              <a:lnSpc>
                <a:spcPct val="100000"/>
              </a:lnSpc>
              <a:buNone/>
            </a:pPr>
            <a:r>
              <a:rPr lang="ja-JP" altLang="en-US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　</a:t>
            </a:r>
            <a:r>
              <a:rPr lang="ja-JP" altLang="ja-JP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合格の報告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をしましょう。</a:t>
            </a:r>
            <a:endParaRPr lang="en-US" altLang="ja-JP" sz="3200" kern="0" spc="1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indent="0" algn="l" fontAlgn="base">
              <a:lnSpc>
                <a:spcPct val="100000"/>
              </a:lnSpc>
              <a:buNone/>
            </a:pPr>
            <a:r>
              <a:rPr lang="ja-JP" altLang="ja-JP" sz="3200" kern="0" spc="10" dirty="0">
                <a:effectLst/>
                <a:highlight>
                  <a:srgbClr val="FFFF00"/>
                </a:highlight>
                <a:latin typeface="+mn-ea"/>
                <a:cs typeface="ＭＳ ゴシック" panose="020B0609070205080204" pitchFamily="49" charset="-128"/>
              </a:rPr>
              <a:t>※先生方への報告は、放課後や休み時間を利用しましょう。</a:t>
            </a:r>
            <a:endParaRPr lang="ja-JP" altLang="ja-JP" sz="3200" kern="100" dirty="0">
              <a:effectLst/>
              <a:highlight>
                <a:srgbClr val="FFFF00"/>
              </a:highlight>
              <a:latin typeface="+mn-ea"/>
              <a:cs typeface="Century" panose="02040604050505020304" pitchFamily="18" charset="0"/>
            </a:endParaRPr>
          </a:p>
          <a:p>
            <a:pPr marL="38100" indent="0" algn="l" fontAlgn="base">
              <a:lnSpc>
                <a:spcPct val="100000"/>
              </a:lnSpc>
              <a:buNone/>
            </a:pP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(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３</a:t>
            </a:r>
            <a:r>
              <a:rPr lang="en-US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)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第一志望校が合格決定した人で、公立高校を第二志望として</a:t>
            </a:r>
            <a:endParaRPr lang="en-US" altLang="ja-JP" sz="3200" kern="0" spc="1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marL="38100" indent="0" algn="l" fontAlgn="base">
              <a:lnSpc>
                <a:spcPct val="100000"/>
              </a:lnSpc>
              <a:buNone/>
            </a:pPr>
            <a:r>
              <a:rPr lang="ja-JP" altLang="en-US" sz="3200" kern="0" spc="10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　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考えていた場合は、</a:t>
            </a:r>
            <a:r>
              <a:rPr lang="ja-JP" altLang="ja-JP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担任の先生に公立高校を受検しないことを</a:t>
            </a:r>
            <a:endParaRPr lang="en-US" altLang="ja-JP" sz="3200" kern="0" spc="10" dirty="0">
              <a:solidFill>
                <a:srgbClr val="FF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marL="38100" indent="0" algn="l" fontAlgn="base">
              <a:lnSpc>
                <a:spcPct val="100000"/>
              </a:lnSpc>
              <a:buNone/>
            </a:pPr>
            <a:r>
              <a:rPr lang="ja-JP" altLang="en-US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　</a:t>
            </a:r>
            <a:r>
              <a:rPr lang="ja-JP" altLang="ja-JP" sz="3200" kern="0" spc="10" dirty="0">
                <a:solidFill>
                  <a:srgbClr val="FF0000"/>
                </a:solidFill>
                <a:effectLst/>
                <a:latin typeface="+mn-ea"/>
                <a:cs typeface="ＭＳ ゴシック" panose="020B0609070205080204" pitchFamily="49" charset="-128"/>
              </a:rPr>
              <a:t>報告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し</a:t>
            </a:r>
            <a:r>
              <a:rPr lang="ja-JP" altLang="en-US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て</a:t>
            </a:r>
            <a:r>
              <a:rPr lang="ja-JP" altLang="ja-JP" sz="3200" kern="0" spc="1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下さい。</a:t>
            </a:r>
            <a:endParaRPr lang="en-US" altLang="ja-JP" sz="3200" kern="0" spc="1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marL="38100" indent="0" algn="just">
              <a:lnSpc>
                <a:spcPct val="100000"/>
              </a:lnSpc>
              <a:buNone/>
            </a:pPr>
            <a:r>
              <a:rPr lang="en-US" altLang="ja-JP" sz="3200" kern="100" dirty="0">
                <a:effectLst/>
                <a:latin typeface="+mn-ea"/>
                <a:cs typeface="Century" panose="02040604050505020304" pitchFamily="18" charset="0"/>
              </a:rPr>
              <a:t>(</a:t>
            </a:r>
            <a:r>
              <a:rPr lang="ja-JP" altLang="ja-JP" sz="3200" kern="100" dirty="0">
                <a:effectLst/>
                <a:latin typeface="+mn-ea"/>
                <a:cs typeface="Century" panose="02040604050505020304" pitchFamily="18" charset="0"/>
              </a:rPr>
              <a:t>４</a:t>
            </a:r>
            <a:r>
              <a:rPr lang="en-US" altLang="ja-JP" sz="3200" kern="100" dirty="0">
                <a:effectLst/>
                <a:latin typeface="+mn-ea"/>
                <a:cs typeface="Century" panose="02040604050505020304" pitchFamily="18" charset="0"/>
              </a:rPr>
              <a:t>)</a:t>
            </a:r>
            <a:r>
              <a:rPr lang="ja-JP" altLang="ja-JP" sz="3200" kern="100" dirty="0">
                <a:effectLst/>
                <a:latin typeface="+mn-ea"/>
                <a:cs typeface="Century" panose="02040604050505020304" pitchFamily="18" charset="0"/>
              </a:rPr>
              <a:t>自分</a:t>
            </a:r>
            <a:r>
              <a:rPr lang="ja-JP" altLang="en-US" sz="3200" kern="100" dirty="0">
                <a:effectLst/>
                <a:latin typeface="+mn-ea"/>
                <a:cs typeface="Century" panose="02040604050505020304" pitchFamily="18" charset="0"/>
              </a:rPr>
              <a:t>の</a:t>
            </a:r>
            <a:r>
              <a:rPr lang="ja-JP" altLang="ja-JP" sz="3200" kern="100" dirty="0">
                <a:effectLst/>
                <a:latin typeface="+mn-ea"/>
                <a:cs typeface="Century" panose="02040604050505020304" pitchFamily="18" charset="0"/>
              </a:rPr>
              <a:t>進路が決定しても、そうでない人がほとんどであること</a:t>
            </a:r>
            <a:r>
              <a:rPr lang="ja-JP" altLang="en-US" sz="3200" kern="100" dirty="0">
                <a:effectLst/>
                <a:latin typeface="+mn-ea"/>
                <a:cs typeface="Century" panose="02040604050505020304" pitchFamily="18" charset="0"/>
              </a:rPr>
              <a:t>　</a:t>
            </a:r>
            <a:endParaRPr lang="en-US" altLang="ja-JP" sz="3200" kern="100" dirty="0">
              <a:effectLst/>
              <a:latin typeface="+mn-ea"/>
              <a:cs typeface="Century" panose="02040604050505020304" pitchFamily="18" charset="0"/>
            </a:endParaRPr>
          </a:p>
          <a:p>
            <a:pPr marL="38100" indent="0" algn="just">
              <a:lnSpc>
                <a:spcPct val="100000"/>
              </a:lnSpc>
              <a:buNone/>
            </a:pPr>
            <a:r>
              <a:rPr lang="ja-JP" altLang="en-US" sz="3200" kern="100" dirty="0">
                <a:latin typeface="+mn-ea"/>
                <a:cs typeface="Century" panose="02040604050505020304" pitchFamily="18" charset="0"/>
              </a:rPr>
              <a:t>　　</a:t>
            </a:r>
            <a:r>
              <a:rPr lang="ja-JP" altLang="ja-JP" sz="3200" kern="100" dirty="0">
                <a:effectLst/>
                <a:latin typeface="+mn-ea"/>
                <a:cs typeface="Century" panose="02040604050505020304" pitchFamily="18" charset="0"/>
              </a:rPr>
              <a:t>を考え、高校入学に向けてしっかりと学習を続けて下さい。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895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8">
            <a:extLst>
              <a:ext uri="{FF2B5EF4-FFF2-40B4-BE49-F238E27FC236}">
                <a16:creationId xmlns:a16="http://schemas.microsoft.com/office/drawing/2014/main" id="{3AE8CDE1-8C18-4859-9704-687D5EC4EBD2}"/>
              </a:ext>
            </a:extLst>
          </p:cNvPr>
          <p:cNvSpPr/>
          <p:nvPr/>
        </p:nvSpPr>
        <p:spPr>
          <a:xfrm>
            <a:off x="121023" y="-490728"/>
            <a:ext cx="10085294" cy="6286409"/>
          </a:xfrm>
          <a:prstGeom prst="roundRect">
            <a:avLst>
              <a:gd name="adj" fmla="val 11580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3350" algn="ctr">
              <a:lnSpc>
                <a:spcPct val="200000"/>
              </a:lnSpc>
            </a:pPr>
            <a:r>
              <a:rPr lang="ja-JP" sz="4800" kern="100" dirty="0">
                <a:effectLst/>
                <a:ea typeface="HGS創英角ﾎﾟｯﾌﾟ体" panose="040B0A00000000000000" pitchFamily="50" charset="-128"/>
                <a:cs typeface="Century" panose="02040604050505020304" pitchFamily="18" charset="0"/>
              </a:rPr>
              <a:t>入試や受験は団体戦です</a:t>
            </a:r>
            <a:endParaRPr lang="ja-JP" sz="4800" kern="100" dirty="0">
              <a:effectLst/>
              <a:ea typeface="ＭＳ 明朝" panose="02020609040205080304" pitchFamily="17" charset="-128"/>
              <a:cs typeface="Century" panose="02040604050505020304" pitchFamily="18" charset="0"/>
            </a:endParaRPr>
          </a:p>
          <a:p>
            <a:pPr marL="133350" algn="ctr">
              <a:lnSpc>
                <a:spcPct val="200000"/>
              </a:lnSpc>
            </a:pPr>
            <a:r>
              <a:rPr lang="ja-JP" sz="4800" kern="100" dirty="0">
                <a:effectLst/>
                <a:ea typeface="HGS創英角ﾎﾟｯﾌﾟ体" panose="040B0A00000000000000" pitchFamily="50" charset="-128"/>
                <a:cs typeface="Century" panose="02040604050505020304" pitchFamily="18" charset="0"/>
              </a:rPr>
              <a:t>全員が進路決定をするまで</a:t>
            </a:r>
            <a:endParaRPr lang="ja-JP" sz="4800" kern="100" dirty="0">
              <a:effectLst/>
              <a:ea typeface="ＭＳ 明朝" panose="02020609040205080304" pitchFamily="17" charset="-128"/>
              <a:cs typeface="Century" panose="02040604050505020304" pitchFamily="18" charset="0"/>
            </a:endParaRPr>
          </a:p>
          <a:p>
            <a:pPr marL="133350" algn="ctr">
              <a:lnSpc>
                <a:spcPct val="200000"/>
              </a:lnSpc>
            </a:pPr>
            <a:r>
              <a:rPr lang="ja-JP" sz="4800" kern="100" dirty="0">
                <a:effectLst/>
                <a:ea typeface="HGS創英角ﾎﾟｯﾌﾟ体" panose="040B0A00000000000000" pitchFamily="50" charset="-128"/>
                <a:cs typeface="Century" panose="02040604050505020304" pitchFamily="18" charset="0"/>
              </a:rPr>
              <a:t>ともにがんばりましょう。</a:t>
            </a:r>
            <a:endParaRPr lang="ja-JP" sz="4800" kern="100" dirty="0">
              <a:effectLst/>
              <a:ea typeface="ＭＳ 明朝" panose="02020609040205080304" pitchFamily="17" charset="-128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9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1749</Words>
  <Application>Microsoft Office PowerPoint</Application>
  <PresentationFormat>ワイド画面</PresentationFormat>
  <Paragraphs>250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HGP創英角ﾎﾟｯﾌﾟ体</vt:lpstr>
      <vt:lpstr>HGS創英角ﾎﾟｯﾌﾟ体</vt:lpstr>
      <vt:lpstr>HG創英角ﾎﾟｯﾌﾟ体</vt:lpstr>
      <vt:lpstr>ＭＳ Ｐゴシック</vt:lpstr>
      <vt:lpstr>ＭＳ ゴシック</vt:lpstr>
      <vt:lpstr>ＭＳ 明朝</vt:lpstr>
      <vt:lpstr>Arial</vt:lpstr>
      <vt:lpstr>Calibri</vt:lpstr>
      <vt:lpstr>Calibri Light</vt:lpstr>
      <vt:lpstr>Century</vt:lpstr>
      <vt:lpstr>Office テーマ</vt:lpstr>
      <vt:lpstr>私立入試直前指導（５校時） 公立入試ガイダンス（６校時）</vt:lpstr>
      <vt:lpstr>１月２２日、２３日　私立受験日ではない人</vt:lpstr>
      <vt:lpstr>試験前日（まで）の準備</vt:lpstr>
      <vt:lpstr>私立受験日の当日の動き（１月２２日以降）</vt:lpstr>
      <vt:lpstr>よくあるトラブル</vt:lpstr>
      <vt:lpstr>私立受験後の動き</vt:lpstr>
      <vt:lpstr>私立入試　合格発表後の動き　</vt:lpstr>
      <vt:lpstr>《第一志望校に合格した人》</vt:lpstr>
      <vt:lpstr>PowerPoint プレゼンテーション</vt:lpstr>
      <vt:lpstr>公立入試と私立の延納手続きについて</vt:lpstr>
      <vt:lpstr>今後のスケジュール　</vt:lpstr>
      <vt:lpstr>公立高校の入試について　</vt:lpstr>
      <vt:lpstr>公立高校での選抜方法について</vt:lpstr>
      <vt:lpstr>公立高校での選抜方法について</vt:lpstr>
      <vt:lpstr>学力検査　２月２１日（水）</vt:lpstr>
      <vt:lpstr>公立高校での選抜方法について</vt:lpstr>
      <vt:lpstr>調査書について</vt:lpstr>
      <vt:lpstr>公立高校での選抜方法について</vt:lpstr>
      <vt:lpstr>面接・実技検査　　２月２２日（木）</vt:lpstr>
      <vt:lpstr>公立高校選抜基準について</vt:lpstr>
      <vt:lpstr>受験料の支払いについて</vt:lpstr>
      <vt:lpstr>入学願書</vt:lpstr>
      <vt:lpstr>入学願書</vt:lpstr>
      <vt:lpstr>入学願書</vt:lpstr>
      <vt:lpstr>入学願書</vt:lpstr>
      <vt:lpstr>入学願書</vt:lpstr>
      <vt:lpstr>入学願書</vt:lpstr>
      <vt:lpstr>入学願書</vt:lpstr>
      <vt:lpstr>受験票</vt:lpstr>
      <vt:lpstr>受験票</vt:lpstr>
      <vt:lpstr>受験票</vt:lpstr>
      <vt:lpstr>受験票</vt:lpstr>
      <vt:lpstr>願書の書き方はわかりましたか？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公立高校入試ガイダンス</dc:title>
  <dc:creator>内村 昌史</dc:creator>
  <cp:lastModifiedBy>user</cp:lastModifiedBy>
  <cp:revision>26</cp:revision>
  <cp:lastPrinted>2024-01-19T01:31:13Z</cp:lastPrinted>
  <dcterms:created xsi:type="dcterms:W3CDTF">2020-01-30T04:07:58Z</dcterms:created>
  <dcterms:modified xsi:type="dcterms:W3CDTF">2024-01-19T06:30:57Z</dcterms:modified>
</cp:coreProperties>
</file>